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7" r:id="rId2"/>
    <p:sldId id="315" r:id="rId3"/>
    <p:sldId id="311" r:id="rId4"/>
    <p:sldId id="312" r:id="rId5"/>
    <p:sldId id="313" r:id="rId6"/>
    <p:sldId id="314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30" r:id="rId22"/>
    <p:sldId id="331" r:id="rId23"/>
    <p:sldId id="334" r:id="rId24"/>
    <p:sldId id="332" r:id="rId25"/>
    <p:sldId id="335" r:id="rId26"/>
    <p:sldId id="336" r:id="rId27"/>
    <p:sldId id="337" r:id="rId28"/>
    <p:sldId id="338" r:id="rId29"/>
    <p:sldId id="340" r:id="rId30"/>
    <p:sldId id="341" r:id="rId31"/>
    <p:sldId id="342" r:id="rId32"/>
    <p:sldId id="343" r:id="rId33"/>
    <p:sldId id="344" r:id="rId34"/>
    <p:sldId id="345" r:id="rId35"/>
    <p:sldId id="347" r:id="rId36"/>
    <p:sldId id="348" r:id="rId37"/>
    <p:sldId id="350" r:id="rId38"/>
    <p:sldId id="349" r:id="rId39"/>
    <p:sldId id="352" r:id="rId40"/>
    <p:sldId id="353" r:id="rId41"/>
    <p:sldId id="356" r:id="rId42"/>
    <p:sldId id="355" r:id="rId43"/>
    <p:sldId id="357" r:id="rId44"/>
    <p:sldId id="358" r:id="rId45"/>
    <p:sldId id="256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7C7C"/>
    <a:srgbClr val="384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A59A14-FB4F-46D7-BB86-17B009C5C9E1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8EC9A-B9BF-4F9E-9459-D1ED49BD7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703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DFAF5-415D-930E-85B1-CE01905AA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7AE09D1-975D-3E70-1FE5-9495AAD41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A44DD03-7A5C-ADC6-E153-37063A1CEE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18AA2C6-5555-61CB-6E65-67DF8FA11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5687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DCE324-FDD1-77AD-36E3-BB141FC74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0774E7B-5235-0F41-E934-AF39F98806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BE8B0524-01FB-B1AB-ABA8-CC80250243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3295EE-F153-4C8E-1628-E6DA6909FE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19526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70D0B-1F66-7CA4-BEA1-817DE4BFF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72AB6D0B-61F0-7BEA-F4A0-AB4886C227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6A87D077-86FD-3D8A-9BF2-C97F306913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7E82C6B-BF32-B9E8-1F5C-43F61F5D1A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1694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E6E2E-C7D2-628D-DD3C-4F00C4253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79557946-C8CD-C9E1-8F81-31657B092A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EC516CDB-8134-0DBC-14E4-5481345E4F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C21EEA-0DE3-442B-2C16-5C09D6EAF2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8283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0D852-49A1-843C-1E52-8EEFB3762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78758875-E79E-D4A2-9C9D-B6900F70B6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4740301-13D4-DB49-E408-05981D8B5F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5DAFC9E-80C0-C36C-4BAC-BBBE5C4BD8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8014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29D97-4E00-5EC1-5C61-722A98BFD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C64C226-EDB4-F93E-C9A7-B423A37557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5C62CFA-3AEE-1E3B-1536-DD3C9D1A32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8F6A129-FF8F-730B-5E16-4F75640004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133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0C823-2042-FE44-A97E-5EBFB9038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405609A1-A540-236C-C187-435CC9DBAF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36F2B9A-079F-FEC1-7F7D-B10095DAB7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3682E74-A210-F89D-7DF1-51782FF9C6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11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D3F389-FEEA-F1D0-84B7-D17B3CBDE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A01094C5-B04C-27B9-034C-223FCFDBEB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C5208BE-17B8-5390-2DA0-F7EF8BF4B4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700C207-21E6-0EEA-696D-F3D26A094B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9791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1A2D1-E806-FB52-6ACC-7ADCAA98F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68155D2-EA44-9364-01AF-9F092C11F6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24D319C0-DA9B-B9E6-DD88-39A54B0995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EA3916F-D7CB-AA8E-5231-C41323AAE8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324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77B94-E85C-07DD-438F-3CEBC6754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A002AB0C-E5B6-8F76-690E-4528B95304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3BBE65E-9C8D-9975-FF7E-E2C9380911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CD6321-65B5-90B5-821E-A9B9E06FB3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471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E38EE-1DAB-CB50-2902-996E44B89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2120C7EA-4DC9-980C-C8C8-2C3CA5CFA5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03F09CE-56B5-E72B-890C-17A3E29D61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3ECA8CD-5AA4-3CE8-B2A0-71AC508521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5767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50F0D-C1CC-4619-F037-CB3DCDEE2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E9B82998-38B8-CEBE-173F-B225063613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E5C6775-F8FE-D92B-35AD-F93CE912D6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C18F623-1F3C-CA05-33DD-AFCE33DBCA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5084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CABD5-6770-E465-0D22-86061DCC3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C1A4941A-C525-0138-0BA8-BB2E155977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AFD4A97-A93B-ECA2-7688-592DD196FD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D165360-AECE-5C48-4005-9BC55D127A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5577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144DB8-75A6-EEC4-8FB2-50FC4BC0C9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A402E9D-66B5-61A6-07BA-A9AA777B66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AB5172A0-8B69-D4BF-BEED-D632A56558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4F7E3A9-3FF7-EEF9-A08B-2240EC4D24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37150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E2643-025E-7479-C8B7-8C5C80C62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4E4BB54-D188-558A-6BA2-2D105DD391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AA8D99C-6572-0A0E-56A9-5563366F37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6012FEF-5297-6CC7-CD6A-45748B85FE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93531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4E393-E513-556B-205F-A5BBAC0C1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7E0579B3-B282-FF62-CDFD-FA3DA0C039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504563C8-2A26-5CA8-CB5F-7A90EC9B94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CD16142-96E7-D251-1D0D-542D86BEC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19748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324A1-61DF-2BCC-6F90-B6399BEF64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CE89E485-494F-F7CF-C867-7F684B7630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0C243A2F-56C6-3E14-F2E5-057AC979CC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3B2CF3B-A1F2-50BF-ED87-63A09A456A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54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E5853-8685-2847-CC84-6E0FFC822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CA5C50A3-8468-2FCB-DDA7-3626803BD2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7310E9F-C98F-6821-0F60-D87E592A40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7B518B2-F0F2-5123-DB82-3D2C59622C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8168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B8547-0ECE-F140-3C29-D75E3F180A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45E5339C-56D2-B0C3-6E3A-A02C943586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6C2E0091-1986-B29F-6BDF-2C7B1A95B7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1EADEFE-E3DA-147E-8DAC-C926781F13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76064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ADE54-84B7-A01D-A340-0CD3080CF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5C941626-FE50-409F-55DB-EE0123587A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056565A0-D01B-07B9-49ED-4567A8B552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35BC960-E7AF-FCE5-162D-C8DFB0569E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4107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07BB3-7B8C-5EA3-3695-4DEF5285F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987EDC3-02A3-638E-48EF-AB5FBAB15A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2670423F-CF5C-8CB8-82B8-902EF3915F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40DC667-309E-7DFF-C6AC-E2B7211A78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99774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12CCD-14BB-7CAF-2F0C-4A6A906B8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697D25E-1549-DE1B-4C05-3DFFA45B75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5AA9FE2E-773D-1875-5208-88BE79ED68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95091CD-6386-3312-4D79-4ABAC6546A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863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C42926-B415-8149-463C-28D6DC325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EF390FF1-FDEE-D3B8-BAA5-9CD4E957F9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5497BD6-1485-0C2E-13EF-C403A7293C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BBBE12F-D045-8359-C4AC-215C309D06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3688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A0CAC-80C5-961E-0DFF-280A8C156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6ADAC2A-2764-41A6-514C-2D96C2C3A0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EDAB767D-6B50-B3C0-1BB6-CAC673C0F7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F96AC6-507A-16D6-8C6F-5F94742FBA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70641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704EE-1F89-03AA-F3EA-FDBE9B34D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26F1EBD-270C-F8BC-7D82-7DA04D96BE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64F31251-6D59-379D-1496-B4FE346569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18E24C-31B1-5B94-BE01-E1C0061C82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8690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5BF4D1-B477-1CCE-0EF1-F7DC9276A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260EA96-D8B8-64B2-6F71-5FB04B4A48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52D1E0A1-3CFF-0A4B-F6BA-63453F4ADA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C7B5A30-6F03-02D9-4D8E-8CA9361CA4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1978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8D6B7-2B05-2CC3-5820-9911DF0C3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49FA4581-8B24-AE77-B06D-7151ACAF7C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76F74CC-B811-7EA2-9F3D-6C6545E841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7CDA1E2-A909-E8BE-AF56-736C827832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1719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3B70A-5DC1-3F96-0BE0-3BCA650C2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9027F2C-E14C-AD93-8E68-8C592E7DD9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4563CF78-4780-14E1-B145-0FE755E822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C3D03B-44CC-AC04-8E0B-251C5FC18F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02349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D66FA-56AC-5DAA-1D3F-E5D7E91E5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71F5B42A-49B5-C00C-693C-369810CD3A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CB62A80-392E-DF8E-3510-57C03FF27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C53BBC9-E3F3-023A-7CFB-4E4156EDE0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129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354AE-D73F-7554-2FB3-8A350F16DB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54EF323-FBE3-16AF-269F-3DA09C645A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66730CC-A431-2955-7EAE-DB20F30A89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7D6853-345D-0D83-7CFC-D8C136657C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69719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EFF3B-3707-87C1-80F0-4388771CC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7851AD52-C7B1-92D6-C588-98864D7396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B980DDE-152B-CBC8-B289-8C2035046D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F7F3E8-9785-2EC1-EFF4-1401D5345B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7016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6BC44-FE44-18CB-28EB-42AD3151B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280B69C5-8DE1-F353-FCF8-E0024B4C75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BD06EF7-2857-44C4-284A-EB33E8A82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73B178-4F0C-D61C-C8F5-D4F1209648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80837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54B99-FC4E-2137-06E2-47D5F9A4F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79712C9-8080-6B0C-4F2D-C0663455F5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66899EB6-F318-187B-2696-43D2824A1D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9B9D85-55E1-9B3C-6AF5-95CF54AD61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629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1614B6-77FC-AB8E-468F-29C149F96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BCD6170-FB3F-6B54-6B5E-F50FF23594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E03FEE4-2C00-8487-BFA1-4B75AFCBA1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D3C3656-65BB-6572-76AF-D6679B0A9B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89632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EDB0ED-C360-BDD5-2C6F-A2A684AFC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F1C80D5-E3BA-BC45-0375-25A5A12813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634DA55-18BE-C58F-9D8B-8FFFBDB98B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FC9D1E4-7E42-AD4E-155E-2EDDF193BB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6415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6874E-ABC6-F0B3-97FC-D617AF8D7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951D563-9C64-12CC-F72E-D3190E588B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5BD2CE6-088D-EDF3-4FBA-B95F784C7C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E90C118-B6DE-9162-72BE-0B2D7CC420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8904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0D778-8715-6837-8120-247EAC0B5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2D220D3-EC9B-191E-3FB0-21D86F1AD3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499E3737-89D8-ECBC-4432-DDDC80E9E8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1E65AE5-B354-3532-8882-BC04731BA2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38314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2458C-581F-EA7F-408C-DBBF609E6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90F635DE-2FFB-ABB1-9A56-E3A4A5546F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7919CF1-84E0-AA84-ADFF-259510FB1B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29D884-669E-1495-BE24-E8F3A488D9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484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04503-EA4E-80BA-9C0A-75E2A77B1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801A54D-DC4E-F47E-5F10-43999C5116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AAE3A27-6782-67AD-B97C-2C181CC711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9EAD219-0F0E-3966-A416-74F285E2A6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962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CCE6C-2590-CB89-68FB-18E0CA34B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092D222-D96D-FDF4-AC83-A6D0E7749C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DD2B289-9836-C139-A67D-49E4939F75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A391B79-F9BC-04F7-FFB3-7CE2207A8F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8590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6B4AC4-8DCF-8443-0C7F-51D6FD4A5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A39EB517-4368-E32B-64E9-2EB32378A0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AD238666-7465-B245-BAC1-B0BF9317E3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CCC62C-C4E8-8B14-5095-5A917AFB95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565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5C499D-8C54-0F08-C6CD-055858E08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F5AC84F-4593-9821-CF1C-6EC2052707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00665B9-BCED-BD31-5A47-C08E834DC6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088F605-BCF6-219E-6103-B68B3342B6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9690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E8C6E-ED78-2D4A-0892-217AEB1F4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5DBDF95B-933A-9D8D-E553-FBDC08A79B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BE800BF1-6E51-C460-AA15-07374F011A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CB7377D-E413-A848-40AC-6828902696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EC9A-B9BF-4F9E-9459-D1ED49BD745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809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AFDC9-61B2-8D9B-ACD3-0D0E161C70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616DA29-9FE3-5045-F6BE-23F6A437F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01D933-0203-9829-01A8-0BA01DE24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79C62B-3D82-5498-C84A-5919E8384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86571D-65A3-3028-D3DD-30A57E544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350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6CCDA8-AFA6-5F0B-0C72-0BF759F6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5299B75-266F-D949-7E0D-825249758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72309D-6D2C-6D5A-BA39-08C74C287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6631F4-C953-04D3-E60E-BBBAA355A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A2D972-FB55-7AA7-057E-CB8E2E57E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2314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7C84577-8810-36EE-2D75-733A0D9EC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4783FC-689A-8E47-B1D8-F87224A02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A488E1-8A46-C79B-6E1A-539D2477F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6CDED9-0F40-3ACB-D1AD-F372706D2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5C84D9-0354-D865-4E98-20B4801F3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625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8C2DED-6D00-C9E6-128A-69B3C18F0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FE06BB-F1ED-E8FA-BCDD-D69EFBA34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7FAF52-41AC-AFDE-6864-16F73AA39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86757F-84DC-1AD8-A8C8-88D8C7C3E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88F7FF-BFEE-6AA5-D87E-D3169D686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184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388689-FA39-206B-255C-B588C63E0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FA039CF-385E-3256-41E0-1BF397AB0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9CC0D6-6F0D-6A0B-18EC-14E1C9C9E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27D747-BEB2-36E0-182C-2CE0B49B6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B10E00-AC6D-08B9-C36E-3F00DBB55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3854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1098B9-F605-A42F-7B68-643DA719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04CC36-C398-E558-9B53-389C4E2B62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9151034-9AA2-4AE1-B240-79BA7E8D2B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B7F6EF0-C3E6-5629-78C7-AD6DCF7D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48ACE9-B478-798E-51C8-55F4EA802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D765610-71E8-5A49-931C-70A4D595B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105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43DD61-C28E-75AD-740E-DF476EA13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919896-F9E7-A1FD-6C0D-A0E98F029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546F51-5155-BA00-A8A3-62829B7D0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F22F9A6-A247-B10D-DAD8-F925F0D5E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965E2AA-73AF-70B3-C591-836979826E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FCC5A91-D0BE-1496-A675-ADBA0D5CC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93F7B62-0DEA-356E-0365-E2512AE04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807FB6F-BF8A-A0B4-8E61-2972EC184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711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A9D60B-D369-63C8-642A-1DE4981A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9A64569-8A24-32CC-6B88-AF2833483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4AC5F9A-3727-A209-AB67-FA1FE0147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79E223-7859-E7E5-3E0E-8A92A7F53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65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9A45F7E-89F1-6652-4233-0C21D6F4F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F181D8E-7A15-ABFE-E651-C71AF53E9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AF490A0-458A-5028-C00C-7048FC9F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7397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69BF23-67FC-9116-A1BE-3EA5F3738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C34A79-168C-FD1D-2521-56DF10F2D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D3D95E-C3CB-3471-23A0-D68F97AC7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073C350-AAA9-1A0A-E115-955251697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2DD399-77CF-7EB3-21DD-60F3FD9EE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7096AC-53D3-5D8A-AD0D-CBFAAD33A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640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AB8DEF-07E4-7343-5E4B-1DAD64FBF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058167A-59F5-C4D5-43DF-9F052F652D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C94A65F-C0A2-E641-0BAF-4B6345EC4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9C8693-644F-3196-AF64-2A844997D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2836554-B1BE-AB90-D17E-DB794261E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2AAD66-7081-59BE-45AE-F9660ADB2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185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5DC6C1-0A6A-89CA-E23A-1CA7E2F05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44587D-F21C-738A-AEE6-7A4E3B3F5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B4B625-3108-E5F2-25B5-55B1EB85D8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7A806-4355-4465-8B4D-D058BBBC2750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A5B69E-2D62-D08C-6C75-B39FC884F7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30BEA6-47AF-9FAE-9FB1-45B76270DD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B91F-C590-4596-B8D4-27C8B9DD4A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187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companies/otus/articles/341058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roglib.io/p/java10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articles/216431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jeps/296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jeps/304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jeps/307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articles/424683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urvanov.ru/2018/09/29/&#1095;&#1090;&#1086;-&#1085;&#1086;&#1074;&#1086;&#1075;&#1086;-&#1074;-java-11/#httpclient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articles/446590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roglib.io/p/java-12-new-features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roglib.io/p/vse-o-java-13-pogruzhenie-v-mir-obnovleniy-2019-10-1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articles/491564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jdk.org/jeps/361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nuancesprog.ru/p/10165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urvanov.ru/2021/03/18/&#1095;&#1090;&#1086;-&#1085;&#1086;&#1074;&#1086;&#1075;&#1086;-&#1074;-java-16/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proglib.io/p/java-12-new-features" TargetMode="External"/><Relationship Id="rId3" Type="http://schemas.openxmlformats.org/officeDocument/2006/relationships/hyperlink" Target="https://habr.com/ru/companies/otus/articles/341058/" TargetMode="External"/><Relationship Id="rId7" Type="http://schemas.openxmlformats.org/officeDocument/2006/relationships/hyperlink" Target="https://habr.com/ru/articles/446590/" TargetMode="External"/><Relationship Id="rId12" Type="http://schemas.openxmlformats.org/officeDocument/2006/relationships/hyperlink" Target="https://urvanov.ru/2021/03/18/&#1095;&#1090;&#1086;-&#1085;&#1086;&#1074;&#1086;&#1075;&#1086;-&#1074;-java-16/" TargetMode="External"/><Relationship Id="rId2" Type="http://schemas.openxmlformats.org/officeDocument/2006/relationships/hyperlink" Target="https://habr.com/ru/articles/216431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habr.com/ru/articles/424683/" TargetMode="External"/><Relationship Id="rId11" Type="http://schemas.openxmlformats.org/officeDocument/2006/relationships/hyperlink" Target="https://nuancesprog.ru/p/10165/" TargetMode="External"/><Relationship Id="rId5" Type="http://schemas.openxmlformats.org/officeDocument/2006/relationships/hyperlink" Target="https://urvanov.ru/2018/09/29/&#1095;&#1090;&#1086;-&#1085;&#1086;&#1074;&#1086;&#1075;&#1086;-&#1074;-java-11/#httpclient" TargetMode="External"/><Relationship Id="rId10" Type="http://schemas.openxmlformats.org/officeDocument/2006/relationships/hyperlink" Target="https://habr.com/ru/articles/491564/" TargetMode="External"/><Relationship Id="rId4" Type="http://schemas.openxmlformats.org/officeDocument/2006/relationships/hyperlink" Target="https://proglib.io/p/java10" TargetMode="External"/><Relationship Id="rId9" Type="http://schemas.openxmlformats.org/officeDocument/2006/relationships/hyperlink" Target="https://proglib.io/p/vse-o-java-13-pogruzhenie-v-mir-obnovleniy-2019-10-18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24B869-FAC6-4DC9-FEBB-0BE6BECFF7B4}"/>
              </a:ext>
            </a:extLst>
          </p:cNvPr>
          <p:cNvSpPr txBox="1"/>
          <p:nvPr/>
        </p:nvSpPr>
        <p:spPr>
          <a:xfrm>
            <a:off x="190994" y="2936545"/>
            <a:ext cx="118308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Java versions</a:t>
            </a:r>
            <a:endParaRPr lang="en-GB" sz="3600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2D46FDA-51C4-FBBA-10C4-62CF715FF884}"/>
              </a:ext>
            </a:extLst>
          </p:cNvPr>
          <p:cNvGrpSpPr/>
          <p:nvPr/>
        </p:nvGrpSpPr>
        <p:grpSpPr>
          <a:xfrm>
            <a:off x="-54077" y="-70777"/>
            <a:ext cx="9533358" cy="6999555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22DD341-28E7-7BD3-6465-E5945D98F8E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8285FCCE-978B-01E8-4FF9-4D7F1F46879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33436955-6B02-5DC0-B99A-7C7376E0B738}"/>
              </a:ext>
            </a:extLst>
          </p:cNvPr>
          <p:cNvGrpSpPr/>
          <p:nvPr/>
        </p:nvGrpSpPr>
        <p:grpSpPr>
          <a:xfrm rot="10800000">
            <a:off x="3230880" y="-70778"/>
            <a:ext cx="9022926" cy="7081178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EB89CDAD-FBB0-CDF4-AB8D-0A728BA644E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89F757D-0C7B-A130-F773-4CAE07D75FE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" name="Соединитель: уступ 9">
            <a:extLst>
              <a:ext uri="{FF2B5EF4-FFF2-40B4-BE49-F238E27FC236}">
                <a16:creationId xmlns:a16="http://schemas.microsoft.com/office/drawing/2014/main" id="{781E81AB-E8D0-DA6A-22B0-4E7E4B75CD82}"/>
              </a:ext>
            </a:extLst>
          </p:cNvPr>
          <p:cNvCxnSpPr/>
          <p:nvPr/>
        </p:nvCxnSpPr>
        <p:spPr>
          <a:xfrm>
            <a:off x="3081884" y="1245324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оединитель: уступ 10">
            <a:extLst>
              <a:ext uri="{FF2B5EF4-FFF2-40B4-BE49-F238E27FC236}">
                <a16:creationId xmlns:a16="http://schemas.microsoft.com/office/drawing/2014/main" id="{05056948-25C1-C3C9-246D-FE278F07FE03}"/>
              </a:ext>
            </a:extLst>
          </p:cNvPr>
          <p:cNvCxnSpPr/>
          <p:nvPr/>
        </p:nvCxnSpPr>
        <p:spPr>
          <a:xfrm>
            <a:off x="3230879" y="1392145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: уступ 11">
            <a:extLst>
              <a:ext uri="{FF2B5EF4-FFF2-40B4-BE49-F238E27FC236}">
                <a16:creationId xmlns:a16="http://schemas.microsoft.com/office/drawing/2014/main" id="{D1020D5B-821A-43C8-82AB-C8E366985509}"/>
              </a:ext>
            </a:extLst>
          </p:cNvPr>
          <p:cNvCxnSpPr/>
          <p:nvPr/>
        </p:nvCxnSpPr>
        <p:spPr>
          <a:xfrm>
            <a:off x="3081884" y="3776787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Соединитель: уступ 12">
            <a:extLst>
              <a:ext uri="{FF2B5EF4-FFF2-40B4-BE49-F238E27FC236}">
                <a16:creationId xmlns:a16="http://schemas.microsoft.com/office/drawing/2014/main" id="{E6273045-9E1D-5784-7D55-19B512FF7399}"/>
              </a:ext>
            </a:extLst>
          </p:cNvPr>
          <p:cNvCxnSpPr/>
          <p:nvPr/>
        </p:nvCxnSpPr>
        <p:spPr>
          <a:xfrm>
            <a:off x="3230879" y="3923608"/>
            <a:ext cx="5673213" cy="1535155"/>
          </a:xfrm>
          <a:prstGeom prst="bentConnector3">
            <a:avLst/>
          </a:prstGeom>
          <a:ln w="28575">
            <a:solidFill>
              <a:srgbClr val="3847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206906-3B5B-F847-B2AE-8039ABB7A0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010" y="9119489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34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74FD8-9A32-83AE-5FE9-623879249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F90664F-EC18-9B0C-7140-49815A01E6CC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0BE1262-80E9-51FF-89E7-98FAAD5CCA5F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B568E8C2-D18F-205C-57F8-E18C6B89B73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7B5017C6-B9EF-7099-7845-EEC56403D90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8E4487F-7AC8-4FE5-FFDF-786EE5CCAB65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433F736B-889A-EA00-0536-A2214724E339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2C937115-2E69-8F2D-3A1A-7BC1458D9D1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97B1066-C561-FEA2-9F45-1404CEF4C144}"/>
              </a:ext>
            </a:extLst>
          </p:cNvPr>
          <p:cNvSpPr txBox="1"/>
          <p:nvPr/>
        </p:nvSpPr>
        <p:spPr>
          <a:xfrm>
            <a:off x="147483" y="1339138"/>
            <a:ext cx="117495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Встроенные функциональные интерфейсы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0E6591E-CDDD-3A92-1DC8-05CD8EA375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321" y="1755910"/>
            <a:ext cx="10122325" cy="44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087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4F84C-CFC7-6DDE-6E24-F9A9DAC7C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5234C7-4797-EFAA-4828-792C441CCE25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ED543ED4-D948-0DE6-359D-D72CB6DBAD31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1EDB4EDC-D953-188F-45A2-4E7DFF85921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55630E05-2D4F-508E-B991-365E36C5336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1905DDC-8A67-A770-AFFA-AFCC90C41A23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67BDC96C-74C2-D180-6A5C-6F929AA67A7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0EABCBB0-F533-C217-FA92-BDC7E115717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629D8DA-9200-A9FC-CD2C-758A8AB6062E}"/>
              </a:ext>
            </a:extLst>
          </p:cNvPr>
          <p:cNvSpPr txBox="1"/>
          <p:nvPr/>
        </p:nvSpPr>
        <p:spPr>
          <a:xfrm>
            <a:off x="147483" y="1339138"/>
            <a:ext cx="1174954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java.util.Stream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parallelStream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777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EB2E9-8415-9BF4-A223-F906B3838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8981E2-901C-349C-ADEE-2F2C665BFC87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013A49B-C484-464B-81B6-693D8F7775BA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D2FC886-68EB-0B96-08C4-809453C5741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DE6111C6-D3D4-2393-9888-3DEE6E96B44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FA27E68-4054-696C-7129-2EB12FE5CCB5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E4F4B1E0-2792-A3A2-FDEA-0BF7591C2F0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07EA7E23-E62C-6E8C-78CB-A501BF1368F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EF01B46-01AA-B028-E8EF-467CD1C7DB8A}"/>
              </a:ext>
            </a:extLst>
          </p:cNvPr>
          <p:cNvSpPr txBox="1"/>
          <p:nvPr/>
        </p:nvSpPr>
        <p:spPr>
          <a:xfrm>
            <a:off x="147483" y="1339138"/>
            <a:ext cx="1174954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Ассоциативные массивы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Ассоциативные массивы (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maps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) не поддерживают потоки. Вместо этого ассоциативные массивы теперь поддерживают различные полезные методы, которые решают часто встречаемые задачи.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C51942A-8246-D5BC-A91C-2821CCC9E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006" y="2724042"/>
            <a:ext cx="9049716" cy="372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17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967181-F68C-E2EA-F8D4-FF5DEA31F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8E9FD4-4666-24BD-A8B4-08C29DD08860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17609E8-C1BC-D3C9-F0EE-327EBE1937DF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08A815B-A5D0-A413-2A5C-A89ED947B6F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07EB0FF-B194-2249-20AD-EFB04AE7053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E9231D2-EA9F-C937-DC20-AC1BE878340F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FADF5F04-8FEA-EA00-4195-256DB034EA7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7F91366-A1CE-8CFB-5A47-8EE22C00151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3E6B3E8-257F-0BD0-A5BF-B2733FB4EE6B}"/>
              </a:ext>
            </a:extLst>
          </p:cNvPr>
          <p:cNvSpPr txBox="1"/>
          <p:nvPr/>
        </p:nvSpPr>
        <p:spPr>
          <a:xfrm>
            <a:off x="147483" y="1339138"/>
            <a:ext cx="117495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API для работы с датами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4762548-F3A3-7BBF-DBA3-4F096E43B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607" y="2026370"/>
            <a:ext cx="8740878" cy="446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83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F63C71-0CB2-D51C-7846-66138F318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867056-53DF-A6C5-32C5-CEE4BE47F7D4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038383D-809E-DF6D-CD43-CB60773F9992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16E3322-1DD9-9348-E921-69F9CCEB801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27F93EF4-700D-B5F6-1F6A-A4F63302DA7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3B6190F1-0B21-9609-1FC4-E747F03B0C0B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93EA000A-9245-0698-77E9-21F62A50A0C9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E5F6C1F6-7DE8-4F87-51AB-A9F3113A665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02B2067-C2E0-8C20-953F-4E916CDAFA4D}"/>
              </a:ext>
            </a:extLst>
          </p:cNvPr>
          <p:cNvSpPr txBox="1"/>
          <p:nvPr/>
        </p:nvSpPr>
        <p:spPr>
          <a:xfrm>
            <a:off x="147483" y="1339138"/>
            <a:ext cx="1174954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Аннотации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Java 8 позволяет нам использовать множество аннотаций одного типа путем указания аннотации @Repeatable.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2A2758-E7ED-F851-D2A4-12A7CF1518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714" y="2636045"/>
            <a:ext cx="6758572" cy="402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20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A9FC4-2C4B-5265-6B54-24858F2AE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7F6A2E-4E5B-AD1F-1F9E-B5F15C699A07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9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E5A6678-8965-C54A-D689-CD6020513A92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24AE3337-9AC3-8875-75A5-79782BFBBD2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CBCA8935-CE12-D591-470C-E4E5D12437A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CADD402-8FEA-3C9F-EB3B-C2FC82C9F837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AC1D0726-0E4D-8C12-D60E-0130E39E336C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2693349E-7CC9-8E12-19A2-FE5A53A918D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9E6FE88-619C-4394-8DCD-5F5C65094777}"/>
              </a:ext>
            </a:extLst>
          </p:cNvPr>
          <p:cNvSpPr txBox="1"/>
          <p:nvPr/>
        </p:nvSpPr>
        <p:spPr>
          <a:xfrm>
            <a:off x="3303815" y="2858390"/>
            <a:ext cx="70593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 September 2017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D5E99-CBB4-32C7-D290-5C5B5E6438DD}"/>
              </a:ext>
            </a:extLst>
          </p:cNvPr>
          <p:cNvSpPr txBox="1"/>
          <p:nvPr/>
        </p:nvSpPr>
        <p:spPr>
          <a:xfrm>
            <a:off x="5577173" y="3815329"/>
            <a:ext cx="30750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JAVA 9.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Что нового?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618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89A2D-9011-B3C4-F292-22B3A10547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3DDD3C-8A60-59DC-40E6-984BC7BDA138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9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D3BE062-9D62-5730-70A8-9220D783B3C7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EB7C4659-0E7E-5DF7-987B-625F044562D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7AEF384B-07CC-D276-A478-4534553F5D1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D305D6B-79E5-C0E4-7720-E4DE66714E62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FD3FC53B-910D-7321-25C7-9D762BE8E7D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3D51E67-0DC1-1D64-BE90-660E3398A0B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4D0C514-B136-1EC6-00BA-16610C166002}"/>
              </a:ext>
            </a:extLst>
          </p:cNvPr>
          <p:cNvSpPr txBox="1"/>
          <p:nvPr/>
        </p:nvSpPr>
        <p:spPr>
          <a:xfrm>
            <a:off x="157317" y="1339138"/>
            <a:ext cx="1142768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Проект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Jigsaw</a:t>
            </a: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Проект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Jigsaw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(в переводе “головоломка”) направлен на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модуляризацию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Java. Это значит, что программный код разбивается на части и организуется по модулям в зависимости от задач, которые эти модули выполняют. Это позволяет использовать модули повторно, упрощает их организацию и отладку. Что ведет к оптимизированной и отлаженной разработке ПО. Это ключевое отличие Java 9 от Java 8.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904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DE532-8360-EA7D-A5C1-3D26796AB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3F40FF-F4C0-ECE9-4599-B00D1C62EF2F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9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E6FB210-7E65-9D37-658A-987BC4DC05CD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77CD5FEB-1E8A-4134-43B7-5B7243186B1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AC1C0016-1E60-4E65-02FB-1CCCF0DF3FC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3D9DDA1F-B1F0-4E4F-22F4-EDA44901282B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6925A208-8BB7-2B36-237C-5778D6837BC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7A5784F6-7EA4-70F7-FB95-B79738CAE92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F9F4B29-048C-4C79-68E5-E816B54736F3}"/>
              </a:ext>
            </a:extLst>
          </p:cNvPr>
          <p:cNvSpPr txBox="1"/>
          <p:nvPr/>
        </p:nvSpPr>
        <p:spPr>
          <a:xfrm>
            <a:off x="157317" y="1339138"/>
            <a:ext cx="1142768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Immutable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List,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и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Map.Entry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API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Создание множеств из нескольких элементов в Java 8 требовало нескольких строк кода. Теперь это можно осуществить только одной. Таким образом, один из самых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времязатратных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недостатков Java 8 был устранен. Это должно облегчить работу с массивами и ускорить некоторые функции.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60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1E2C77-C07A-52F3-2C43-8388D7A46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54A58E-3289-C047-6410-5E71E4A3A7A1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10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2A84A4E-3539-27BE-BC63-DA2B7712E7E1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A431E073-4738-C970-4E9F-D3252F0E318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2C9CD79E-F215-847E-F7C2-333D42F85F1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7BB66CC0-B75A-9443-AD18-9D52AFEE36A9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DF0F77D-738C-814F-817E-77B773AAB99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D0EB268C-B617-38BF-BB06-7E9240C5399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76C2C02-F7D5-3601-D0B8-56317B1F46B8}"/>
              </a:ext>
            </a:extLst>
          </p:cNvPr>
          <p:cNvSpPr txBox="1"/>
          <p:nvPr/>
        </p:nvSpPr>
        <p:spPr>
          <a:xfrm>
            <a:off x="3303815" y="2858390"/>
            <a:ext cx="70593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 March 2018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0C1DA6-CF9B-3D40-1927-7E8CE82AEFBC}"/>
              </a:ext>
            </a:extLst>
          </p:cNvPr>
          <p:cNvSpPr txBox="1"/>
          <p:nvPr/>
        </p:nvSpPr>
        <p:spPr>
          <a:xfrm>
            <a:off x="5577173" y="3815329"/>
            <a:ext cx="30750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JAVA 10.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Что нового?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16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08B4F-9607-9109-26DF-CD7BF3F30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0FCB33-C19D-EFB1-EBB6-6BEC7785762D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10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F89979A-7FEE-EFE6-565D-8AE5B6652AF9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23CAD369-9227-FB40-10C3-C7D4EA84D06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2655BD2-DA20-E9BF-04D7-AFD886C953B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05AF7B72-0934-B165-491B-CE9A06950F1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0CA87152-C41F-CBC9-3AA5-333179361CD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94B7553-88D1-E520-0531-700C19427E7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3EE85ED-BD37-A6C2-7B6B-D93AD2A305D1}"/>
              </a:ext>
            </a:extLst>
          </p:cNvPr>
          <p:cNvSpPr txBox="1"/>
          <p:nvPr/>
        </p:nvSpPr>
        <p:spPr>
          <a:xfrm>
            <a:off x="157317" y="1339138"/>
            <a:ext cx="1142768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Local-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Variable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Type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Inference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(JEP 286) Можно не указывать тип локальной переменной. Ключевое слово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позаботится об этом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7722DB3-6641-CFB5-ED65-E2B0A30C1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310" y="3097788"/>
            <a:ext cx="10184347" cy="258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811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821234-EA8C-7D16-DD95-B301914B8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C73AF1-729D-3004-49EA-5AF5EDC550FF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 LTS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7E2B68E-AEE1-3BC2-C47C-50151D6A23AE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9000B34-C22A-6E63-D5C0-3F12ED70164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B12460BE-CCBD-196A-7C40-9EA9AAC4C7A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4D238DF-0734-2373-D46F-33E1BC58FBB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3588A228-0561-5080-33B7-F27ABAFFC45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1FAA3E12-5099-125E-9113-C95E606FF08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318BB60-6BA2-74E3-DBF2-C09FDCFB04C5}"/>
              </a:ext>
            </a:extLst>
          </p:cNvPr>
          <p:cNvSpPr txBox="1"/>
          <p:nvPr/>
        </p:nvSpPr>
        <p:spPr>
          <a:xfrm>
            <a:off x="3303815" y="2858390"/>
            <a:ext cx="534839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 March 2014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759850-297C-D933-D001-EC85E5944B64}"/>
              </a:ext>
            </a:extLst>
          </p:cNvPr>
          <p:cNvSpPr txBox="1"/>
          <p:nvPr/>
        </p:nvSpPr>
        <p:spPr>
          <a:xfrm>
            <a:off x="5577173" y="3815329"/>
            <a:ext cx="30750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Новое в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Java 8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020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EF968-6478-AC45-909D-25413A823D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BB553D-29FD-DF5E-F1E9-648880B3BC91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10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AED1827-A9E8-C9ED-569B-B14140211D4E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3B73EBFD-1D2C-DC40-7D6A-8BD781BDC4F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DE4870D4-44ED-26B8-ED2A-5ABFFBFA580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E635162-394E-B35A-8269-B28E142221A4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66C19BED-5D60-63C8-7CA0-530224EA762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1145BB3F-9A7C-3D51-9F04-A3F2B7D6A06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CE74131-7610-A89D-3DBD-9AB809091602}"/>
              </a:ext>
            </a:extLst>
          </p:cNvPr>
          <p:cNvSpPr txBox="1"/>
          <p:nvPr/>
        </p:nvSpPr>
        <p:spPr>
          <a:xfrm>
            <a:off x="157317" y="1339138"/>
            <a:ext cx="1142768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Консолидация леса JDK в единый репозиторий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(JEP 296)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Объединение многочисленных репозиториев леса JDK в единый репозиторий, чтобы упростить разработку. К примеру, в Java 9 было 8 репозиториев. Среди них: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root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hotspot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jaxp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jdk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langtools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corba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jaxws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nashorn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 В Java 10 все объединено для упрощения и выполнения атомарных коммитов.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763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E0131-2D88-E83F-34C6-3305B7F5E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2BD53D-0716-FBDE-FE49-07D275B276ED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10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C4487F5-3878-9BEE-7642-115CF660C682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ACEBD0B-DAE3-286D-7BD6-022F92547058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E9AD5E02-13A2-A732-8B1A-788ABDE6520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3C8B08F7-D703-F6C4-DAEE-4396F06ACFF2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0A09E160-3C8C-140D-A1ED-B875E3A4B49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4B55F15D-A4E5-2539-C4C3-D8193BED9DD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AEB174B-3CB5-630A-A3AA-8335F97A0770}"/>
              </a:ext>
            </a:extLst>
          </p:cNvPr>
          <p:cNvSpPr txBox="1"/>
          <p:nvPr/>
        </p:nvSpPr>
        <p:spPr>
          <a:xfrm>
            <a:off x="157317" y="1339138"/>
            <a:ext cx="1142768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Garbage-Collector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Interface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(JEP 304)</a:t>
            </a:r>
            <a:r>
              <a:rPr lang="en-GB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Улучшает изоляцию исходного кода от разных сборщиков мусора, вводя чистый интерфейс сборщика мусора (GC). С таким нововведением появится возможность интегрировать альтернативные сборщики быстро и «безболезненно».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9069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F0D72-6A72-3C72-A237-349CA67AB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6145FA-2BC3-8DE9-87C3-E180073EA0CC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10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7E89E05-5102-3EB7-5B6F-3072DCC6DB71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8CDCDD6-F3C1-7200-380A-C31BA0CCC38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ACACC91-2390-EECD-D3A8-53B0F15201D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687892A-4601-0FF5-3BEC-7171F3A69563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0828F76-F5C3-9BD8-B5B5-8A175928B15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F3F481DC-9BC1-357A-CF88-1C78762BA92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9BAE753-B451-13DD-4D08-353F84204907}"/>
              </a:ext>
            </a:extLst>
          </p:cNvPr>
          <p:cNvSpPr txBox="1"/>
          <p:nvPr/>
        </p:nvSpPr>
        <p:spPr>
          <a:xfrm>
            <a:off x="157317" y="1339138"/>
            <a:ext cx="1142768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Parallel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Full GC для G1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(JEP 307)</a:t>
            </a:r>
            <a:r>
              <a:rPr lang="en-GB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Еще один апгрейд сборщика мусора. С ним G1 сможет производить сборку мусора сразу в нескольких потоках (подобно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Parallel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GC). Ранее это происходило строго в одном. Кроме того, параметр </a:t>
            </a:r>
            <a:r>
              <a:rPr lang="ru-RU" sz="200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XX:ParallelGCThreads</a:t>
            </a:r>
            <a:r>
              <a:rPr lang="ru-RU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позволит настраивать количество потоков.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196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5B1E74-FA69-C82E-651B-2EB546650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897589-C02B-069A-6FFC-8F3DB0C47CE8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10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62F4432-864F-BE44-2811-040AB952D8A6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ADC0FBFA-1A5D-EB4B-3F2E-A2221EB9BC69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7A31866-1911-E971-2FC4-FF3372F35A9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03A73D2-8532-2591-BD2D-18CFA7BA753E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25AFD2EF-63B3-B1B9-DB9B-7EE5038E311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8CD5E66-AC90-1CE5-3C5E-8E23B2A76F8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8DD08E90-CF6E-9CA1-52DA-2670B04698EA}"/>
              </a:ext>
            </a:extLst>
          </p:cNvPr>
          <p:cNvSpPr txBox="1"/>
          <p:nvPr/>
        </p:nvSpPr>
        <p:spPr>
          <a:xfrm>
            <a:off x="157317" y="1339138"/>
            <a:ext cx="1142768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Java перешла на 6-месячный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релизный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цикл в 2017 году. 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 тех пор новые версии Java выпускаются каждые шесть месяцев, в марте и сентябре.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519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DEA08-1F2B-1051-DFF5-93F51FA5F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B50440-50C7-EB5C-1A08-7B97BE5E7BFC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11 LTS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20D1F4C-505F-713A-5D2F-30674E28FEF6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76194F3-D97E-10BB-3082-D38707233ED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EF076C24-8183-EDB9-09F9-8051F632EE6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906BF87-B97C-4DA1-CB49-742DE4B0F03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6B6FEC6-F1DD-513B-EE2F-3A40D62A2E5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97949B1D-2912-6B4E-CBDE-967CA167C518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F0290DE-8222-5B7F-1452-BC021D437220}"/>
              </a:ext>
            </a:extLst>
          </p:cNvPr>
          <p:cNvSpPr txBox="1"/>
          <p:nvPr/>
        </p:nvSpPr>
        <p:spPr>
          <a:xfrm>
            <a:off x="3303815" y="2858390"/>
            <a:ext cx="70593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 September 2018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59EAAE-38DC-49F8-78E8-DC2114F07CF1}"/>
              </a:ext>
            </a:extLst>
          </p:cNvPr>
          <p:cNvSpPr txBox="1"/>
          <p:nvPr/>
        </p:nvSpPr>
        <p:spPr>
          <a:xfrm>
            <a:off x="5577173" y="3815329"/>
            <a:ext cx="35864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90 новых фич (и API) в JDK 11</a:t>
            </a:r>
            <a:endParaRPr lang="en-US" dirty="0">
              <a:solidFill>
                <a:srgbClr val="0563C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Что нового в Java 11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948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2F48D-EAEB-48B9-ED6D-6BA9C3899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A52FD8-BAB3-894B-76A1-2A65104143A7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11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9D14A26C-6E3A-62A9-AD19-DA0FBED7DE11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11367A3C-4D7E-2C6A-5D3F-E6B6334E20E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27086B91-6B7D-BD1E-2DE6-EFC77F00650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26E8EDD-5E5D-C349-E3BE-91B1EF70B08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2A918962-CAB4-CB65-4436-012D89B06D1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936BA37C-674C-D736-504F-9977118B7D8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7DE31C6-789D-6C1D-3587-1B999ACB5A9A}"/>
              </a:ext>
            </a:extLst>
          </p:cNvPr>
          <p:cNvSpPr txBox="1"/>
          <p:nvPr/>
        </p:nvSpPr>
        <p:spPr>
          <a:xfrm>
            <a:off x="157317" y="1339138"/>
            <a:ext cx="1142768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Новый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Epsilon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GC (JDK 11) 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Epsilon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GC — "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no-op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" GC, не освобождает память  Полезен для тестирования производительности или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short-lived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приложений  </a:t>
            </a:r>
          </a:p>
          <a:p>
            <a:pPr marL="342900" indent="-342900">
              <a:buFontTx/>
              <a:buChar char="-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Новый Z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Garbage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Collector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— появился в JDK 11  Цель: масштабируемость под гигантские кучи (до нескольких терабайт)  Подходит для низких задержек (&lt;10 мс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253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AB5EA-0445-6C84-BDC8-FD6D0464B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EA45C0-C725-FEDC-903A-D93210D8ACEC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</a:t>
            </a:r>
            <a:r>
              <a:rPr lang="ru-RU" sz="2800" dirty="0">
                <a:latin typeface="Arial Black" panose="020B0A04020102020204" pitchFamily="34" charset="0"/>
                <a:cs typeface="Arial" panose="020B0604020202020204" pitchFamily="34" charset="0"/>
              </a:rPr>
              <a:t>2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9020464-FC4B-5E93-23CD-C0DA26754DB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1C4A07A-1537-3190-10DD-4E3CD18B785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2F404D2-14E5-407D-4D9F-CD93FE464F95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5B4D8E05-3F53-6A16-ECD2-6D7DF0038A7B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947E4392-9259-44FF-9A02-97C71839B40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8D27C75E-5128-9272-7043-42036C21841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50D99A6-0179-29C8-5CE7-768BFFAD0D97}"/>
              </a:ext>
            </a:extLst>
          </p:cNvPr>
          <p:cNvSpPr txBox="1"/>
          <p:nvPr/>
        </p:nvSpPr>
        <p:spPr>
          <a:xfrm>
            <a:off x="3303815" y="2858390"/>
            <a:ext cx="70593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 March 2019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39D306-6560-0A5B-BBDC-CE680831D9C6}"/>
              </a:ext>
            </a:extLst>
          </p:cNvPr>
          <p:cNvSpPr txBox="1"/>
          <p:nvPr/>
        </p:nvSpPr>
        <p:spPr>
          <a:xfrm>
            <a:off x="5577172" y="3815329"/>
            <a:ext cx="5589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39 новых фич, которые будут доступны в Java 12</a:t>
            </a:r>
            <a:endParaRPr lang="ru-RU" dirty="0">
              <a:solidFill>
                <a:srgbClr val="0563C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Что нового в Java 12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007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B7604-3218-F92E-BA9E-6E3FED1D4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1D3B55-9220-637D-38B7-9C6C99A79130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12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1AD5021-1FD8-D6A6-A1B3-9BD64C71EF4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59C5BC8-354F-811F-AAF2-BFB387EC606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E71CD6D8-9EE1-C3F3-4577-7A422AF409BB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D0E8C15-4B3B-8748-81BC-224FB44D0890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9F4D0C7-B0E8-04A0-E44D-83A699B9849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D988648-2A29-B22D-32E2-60F66CA8365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F2C76C7-AEF9-83CA-DF47-8E1D22EB354C}"/>
              </a:ext>
            </a:extLst>
          </p:cNvPr>
          <p:cNvSpPr txBox="1"/>
          <p:nvPr/>
        </p:nvSpPr>
        <p:spPr>
          <a:xfrm>
            <a:off x="157317" y="1339138"/>
            <a:ext cx="1142768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Shenandoah: A Low-Pause-Time Garbage Collector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Алгоритм сокращает время паузы при сборки мусора, выполняя очистку одновременно с работающими потоками Java.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Shenandoah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оперирует параллельными циклами процессора и пространством для улучшения быстродействия. В этом случае время паузы одинаково и не зависит от размера кучи.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3BF7D9F-DB47-FE22-1B1F-947227C67A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506" y="3278130"/>
            <a:ext cx="7139080" cy="3322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02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30507-B131-947C-9CDE-F0052960D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11783A-B8F9-6B6E-BCB6-8ECC5EF13CC3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12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47620BB-31EF-72EF-E7F1-684D33CB9605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C214F92-EC14-A417-3022-2771FB81AFB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B2C53EE5-0372-6DAB-C3CA-CEDED65C905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A80BA9A-E1A5-EC1E-1B50-A645FA5BB5CD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DE05FB35-3100-141F-E417-4EF5E24ED5C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C5966860-9FB9-54A8-7451-5AAA95DBE31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A178E94-C006-3C2A-C730-69637867BEEC}"/>
              </a:ext>
            </a:extLst>
          </p:cNvPr>
          <p:cNvSpPr txBox="1"/>
          <p:nvPr/>
        </p:nvSpPr>
        <p:spPr>
          <a:xfrm>
            <a:off x="157317" y="1339138"/>
            <a:ext cx="11427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Switch Expressions (Preview)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CD49551-5117-3CA8-DE21-58DEC4E846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26" y="1792147"/>
            <a:ext cx="4970567" cy="480806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AE0DF34-F2D6-B4C0-1FCF-0F84DC9B70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165" y="481023"/>
            <a:ext cx="6617518" cy="262224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9BA5908-89A5-A70E-09AE-8BC1A6C1B8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165" y="3106236"/>
            <a:ext cx="5182010" cy="344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043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31B98-CFC2-A068-294F-2B59C1C84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C220D1-8841-ECF8-9CCA-FC4548466655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13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2BB2F94-9A8D-905D-5CB2-4A05BD839960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194EE195-E8FC-03E6-B0B3-0A2695E7352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AB07070-52A3-962E-31D6-0D0CEF5B330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5CF9C226-2234-E0A4-564C-2E0813F8C667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079DB807-1747-4320-7162-4369D7FEA1B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2F9A8566-031A-DA43-A8C9-92C79CBE321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F5893F6-DC77-BDDD-F5A4-245B64EF91F0}"/>
              </a:ext>
            </a:extLst>
          </p:cNvPr>
          <p:cNvSpPr txBox="1"/>
          <p:nvPr/>
        </p:nvSpPr>
        <p:spPr>
          <a:xfrm>
            <a:off x="3303815" y="2858390"/>
            <a:ext cx="70593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17 September 2019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69AC82-74C9-6AA7-85FE-7E095CA09BB0}"/>
              </a:ext>
            </a:extLst>
          </p:cNvPr>
          <p:cNvSpPr txBox="1"/>
          <p:nvPr/>
        </p:nvSpPr>
        <p:spPr>
          <a:xfrm>
            <a:off x="5577172" y="3815329"/>
            <a:ext cx="55896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Всё о Java 13: погружение в мир обновлений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205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8E229-2DA5-87B3-5AE7-76D0C19FD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7224E2-9ED7-96AC-846C-E660F7CDF277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06EFCC6-A5C5-FD53-AA2C-77C15398CB29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120C4656-03A8-CE70-6D51-9EAD32AC37C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EE826F6-5E5D-1655-9344-761D59122AC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4A803AD-B01D-5B40-3AE7-FA87D0DA00F5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B3AD7E6C-4E81-EEC0-6B1D-90EBB96B3FBC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9CB6BC1-F064-F0A6-B644-437A28A125B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EF42F92-D4F2-EE6B-C98D-7105D24F4EC4}"/>
              </a:ext>
            </a:extLst>
          </p:cNvPr>
          <p:cNvSpPr txBox="1"/>
          <p:nvPr/>
        </p:nvSpPr>
        <p:spPr>
          <a:xfrm>
            <a:off x="157317" y="1339138"/>
            <a:ext cx="1142768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Методы интерфейсов по умолчанию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Java 8 позволяет вам добавлять неабстрактные реализации методов в интерфейс, используя ключевое слово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default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 Эта фича также известна, как методы расширения.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F307A8F-4E8F-F0BE-8E9C-BCC793FA70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669" y="2931332"/>
            <a:ext cx="6389629" cy="314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68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1F9FB8-D066-4E9A-09E5-503411298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4AE36F-60B2-221B-EA30-FF4A0814673C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13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BA2BF30-F5A9-DBDC-AE0D-61157561F468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BE960A0E-228D-F9FA-ACA4-9C39494E3EC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067E72E-0254-6707-0699-E23DA4A8E32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15079D7-1680-9D47-BC25-694AB6ED265D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1C18005-A1DC-27F4-EBC0-2B9F09FE0A8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99833A5E-94B2-564E-5C0F-0CEE3A8AE41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A4CE476-0390-CEDD-168E-4456DFD4E5A9}"/>
              </a:ext>
            </a:extLst>
          </p:cNvPr>
          <p:cNvSpPr txBox="1"/>
          <p:nvPr/>
        </p:nvSpPr>
        <p:spPr>
          <a:xfrm>
            <a:off x="157317" y="1339138"/>
            <a:ext cx="1142768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Switch Expressions (Preview)</a:t>
            </a:r>
          </a:p>
          <a:p>
            <a:endParaRPr lang="en-GB" sz="2000" dirty="0">
              <a:solidFill>
                <a:srgbClr val="333A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В Java 13 вышеуказанный код из Java 12 не </a:t>
            </a:r>
            <a:r>
              <a:rPr lang="ru-RU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скомпилится</a:t>
            </a:r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Нужно использовать </a:t>
            </a:r>
            <a:r>
              <a:rPr lang="ru-RU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yield</a:t>
            </a:r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для возврата значения:</a:t>
            </a:r>
            <a:endParaRPr lang="en-GB" sz="2000" b="0" i="0" dirty="0">
              <a:solidFill>
                <a:srgbClr val="333A4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760329A-6032-7F71-7D96-8EBEBAFFF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84" y="2662577"/>
            <a:ext cx="5606345" cy="372803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751F6FE-6FD0-894C-15E5-82A7BBFA67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902" y="2662577"/>
            <a:ext cx="5956742" cy="372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93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7351B-BDB2-49FE-1180-BFD18AC69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3B922-0AC0-FA77-B8AB-0A5DB337C52B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13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9576919-6F18-BB0F-6DA1-4ED5A6CC73FA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FDBFE7B4-4E5D-5AD0-F2EB-C0F5A1A11BB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9FD84AA-5A64-F222-FD9F-6FFDBDDDF5B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A6EC7D7-FA35-5D3E-28BE-41F971739088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37976F07-B800-504B-3A77-9555364C5E9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1E721504-9F85-69A4-9735-1BF5B0A000A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33F11E1-064F-9AD4-9B41-AB20AC88E93B}"/>
              </a:ext>
            </a:extLst>
          </p:cNvPr>
          <p:cNvSpPr txBox="1"/>
          <p:nvPr/>
        </p:nvSpPr>
        <p:spPr>
          <a:xfrm>
            <a:off x="157317" y="1339138"/>
            <a:ext cx="11427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JEP-355 Text Blocks (Preview)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B617A27-4C79-3825-E6E0-46921D2FE0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05" y="2054254"/>
            <a:ext cx="6508975" cy="383011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6B49E4B-7ECF-EB79-EB9A-7317B9262A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983" y="2043436"/>
            <a:ext cx="5453040" cy="383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24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0273C-3F38-7C62-160F-781EF9931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A4C31E-8CF9-3452-11B5-666B5A2659F4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14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AA0C1F-A5B6-35BF-FF48-5F1B80A0DFC2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55F8E62-450E-193F-E077-2224512C372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5EF124EF-2231-2B4F-0046-01294A9CB675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77B99BA8-2722-CEE3-6E0D-C272B8AC98EB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1406072B-7EF7-C277-4890-8EFE6C4B878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C48DBCA5-D186-14DE-D302-95D49A85C7A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3283B9F-FA2F-289D-B40E-ABE9B346A652}"/>
              </a:ext>
            </a:extLst>
          </p:cNvPr>
          <p:cNvSpPr txBox="1"/>
          <p:nvPr/>
        </p:nvSpPr>
        <p:spPr>
          <a:xfrm>
            <a:off x="3303815" y="2858390"/>
            <a:ext cx="70593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17 March 2020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5ADC37-134B-1EAF-6BDC-773D737FB6E6}"/>
              </a:ext>
            </a:extLst>
          </p:cNvPr>
          <p:cNvSpPr txBox="1"/>
          <p:nvPr/>
        </p:nvSpPr>
        <p:spPr>
          <a:xfrm>
            <a:off x="5577172" y="3815329"/>
            <a:ext cx="55896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Что нового в </a:t>
            </a:r>
            <a:r>
              <a:rPr lang="en-US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Java 14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081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826EE-A90A-F3FF-EB63-BF43575C1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5268AA-AF33-1D6D-5603-31D75A828308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14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E167FE9-378B-9223-638F-73A9FD3323F8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6541AD53-5C42-92EE-5452-D7B531F47B1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47C96CBA-3789-4935-858C-5D6976D1E358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B23854B5-27AF-62F7-6B0A-12D3B9806305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26FD43B5-7B0A-D5BB-13B5-A715AA5F3BF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6775FB46-1498-F7FD-4C29-DD8D2005FF77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CA52D04-7BAD-3DDB-4FB4-6D601E1B13D5}"/>
              </a:ext>
            </a:extLst>
          </p:cNvPr>
          <p:cNvSpPr txBox="1"/>
          <p:nvPr/>
        </p:nvSpPr>
        <p:spPr>
          <a:xfrm>
            <a:off x="157317" y="1339138"/>
            <a:ext cx="11427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Присвоение ссылки объекту, проверяемому через </a:t>
            </a:r>
            <a:r>
              <a:rPr lang="ru-RU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instanceof</a:t>
            </a:r>
            <a:endParaRPr lang="en-US" sz="2000" b="0" i="0" dirty="0">
              <a:solidFill>
                <a:srgbClr val="333A4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FC11684-92E5-FF58-FB5C-53EB6B4DCD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06" y="2471872"/>
            <a:ext cx="11130116" cy="281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142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0B9B6-FA8F-B92C-3D14-F1C876E3F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1648F3-33B2-7F00-0F08-93EDD9D9120B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14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C137807-FBBA-4FE9-8831-C62094AFCD92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AB52A57F-B405-7A3C-E1EF-DF6FA81A19F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B5D57FD-F23A-7823-8F44-700B42B3202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604171B-8C96-14F4-BAD8-FAA9884760DE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9E2A119-7222-83AD-0BA4-F15FB1F4AAC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D36DCC8-5174-4D5F-4C99-2414374969E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BD3031F-6718-5860-86A7-B203F76201B3}"/>
              </a:ext>
            </a:extLst>
          </p:cNvPr>
          <p:cNvSpPr txBox="1"/>
          <p:nvPr/>
        </p:nvSpPr>
        <p:spPr>
          <a:xfrm>
            <a:off x="157317" y="1339138"/>
            <a:ext cx="1142768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Упаковщик </a:t>
            </a:r>
            <a:r>
              <a:rPr lang="en-GB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jpackage</a:t>
            </a:r>
            <a:r>
              <a:rPr lang="en-GB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Инкубатор)</a:t>
            </a:r>
            <a:endParaRPr lang="en-US" sz="2000" b="0" i="0" dirty="0">
              <a:solidFill>
                <a:srgbClr val="333A4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solidFill>
                <a:srgbClr val="333A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jpackage</a:t>
            </a:r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--name </a:t>
            </a:r>
            <a:r>
              <a:rPr lang="en-US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myapp</a:t>
            </a:r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--input lib --main-jar main.jar --type exe</a:t>
            </a:r>
          </a:p>
          <a:p>
            <a:endParaRPr lang="en-US" sz="2000" dirty="0">
              <a:solidFill>
                <a:srgbClr val="333A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--name </a:t>
            </a:r>
            <a:r>
              <a:rPr lang="en-US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myapp</a:t>
            </a:r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— </a:t>
            </a:r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будущее имя приложения</a:t>
            </a:r>
          </a:p>
          <a:p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input lib — </a:t>
            </a:r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источник архива </a:t>
            </a:r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jar</a:t>
            </a:r>
          </a:p>
          <a:p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--main-jar main.jar — </a:t>
            </a:r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имя архива, содержащего основной класс</a:t>
            </a:r>
          </a:p>
          <a:p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type exe — </a:t>
            </a:r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тип, в который будет упаковано приложение.</a:t>
            </a:r>
            <a:endParaRPr lang="en-US" sz="2000" b="0" i="0" dirty="0">
              <a:solidFill>
                <a:srgbClr val="333A4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091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7A90E-05E9-4885-FA8C-E799FABC7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430C78-5BA6-19B8-5D36-112864150A72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14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D84705A-5207-D510-258D-48D0F7959C2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B288DBD0-C850-0AF6-7F2C-136FD1211CD8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F25DE4AE-978A-A9F4-6D3B-FC87E5BAA18D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5DE5C66E-B253-0546-A123-6EFDF296549F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6D89239-C6C5-C9B5-336D-B6517A58F8B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27E8D4A-6A69-366F-26BD-D94023E3180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3A201F4-ABFF-78C3-0917-B4386D9E2BF3}"/>
              </a:ext>
            </a:extLst>
          </p:cNvPr>
          <p:cNvSpPr txBox="1"/>
          <p:nvPr/>
        </p:nvSpPr>
        <p:spPr>
          <a:xfrm>
            <a:off x="157317" y="1339138"/>
            <a:ext cx="11427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Record (Preview)</a:t>
            </a:r>
            <a:endParaRPr lang="en-US" sz="2000" b="0" i="0" dirty="0">
              <a:solidFill>
                <a:srgbClr val="333A4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29FF7C5-E1B3-CE90-9635-20BFFC2EFC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78" y="2582663"/>
            <a:ext cx="11427682" cy="253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345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B24E6-EA14-6164-BE35-F848AABA6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FCDE20-DBC0-9084-5FA6-F7128D84316E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14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34C891F-A56E-AE6F-1E00-9A7EEE35E689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F84C3BFB-03C3-DFFC-EA81-763CE2071F1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E294F746-AFE9-E69D-616B-550CDA2E5EC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04F9E495-B94C-7AA0-5244-CD4EB0173693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898BBE87-77AE-F4D3-192A-D660D7B10642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AA198ED5-8EE2-88CA-B8F0-D33272AB0F2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9FFB7C1-AC39-F230-1F80-BD648F1785E0}"/>
              </a:ext>
            </a:extLst>
          </p:cNvPr>
          <p:cNvSpPr txBox="1"/>
          <p:nvPr/>
        </p:nvSpPr>
        <p:spPr>
          <a:xfrm>
            <a:off x="157317" y="1339138"/>
            <a:ext cx="1142768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Switch (</a:t>
            </a:r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нововведения из 12-13 включены в </a:t>
            </a:r>
            <a:r>
              <a:rPr lang="en-US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jdk</a:t>
            </a:r>
            <a:r>
              <a:rPr lang="en-GB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GB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JEP 361</a:t>
            </a:r>
            <a:endParaRPr lang="en-US" sz="2000" b="0" i="0" dirty="0">
              <a:solidFill>
                <a:srgbClr val="333A4D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152FA63-934E-C3DB-8843-CCF010A84A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55" y="2371658"/>
            <a:ext cx="5544878" cy="356562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36DCD3F-303A-B1AE-5B33-EF51B57FCE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97381"/>
            <a:ext cx="5875400" cy="367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982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38A945-3D97-ABBF-69A4-3D06F19B0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BD16BC-250C-35F3-C22F-A1E8C9D7E5BE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15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3E9C1498-D338-D9E1-C2A1-BC236F83173C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0C39AB8-44E5-B5EB-6041-A431FD67070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A5AC0EE4-721C-F808-4F4A-B22B18E9C32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4B07A0D-615D-172F-1916-34E4A6964B0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832DD999-CF93-7859-D57A-094F2508034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72BA584D-C1E3-095B-3038-C166923ECF4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9D5577F-AC4E-9F3D-134E-7D132138DCC1}"/>
              </a:ext>
            </a:extLst>
          </p:cNvPr>
          <p:cNvSpPr txBox="1"/>
          <p:nvPr/>
        </p:nvSpPr>
        <p:spPr>
          <a:xfrm>
            <a:off x="3303815" y="2858390"/>
            <a:ext cx="70593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 September 2020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12FC6B-0735-5135-0330-F43A2B7BDE26}"/>
              </a:ext>
            </a:extLst>
          </p:cNvPr>
          <p:cNvSpPr txBox="1"/>
          <p:nvPr/>
        </p:nvSpPr>
        <p:spPr>
          <a:xfrm>
            <a:off x="5577172" y="3815329"/>
            <a:ext cx="55896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Что нового в </a:t>
            </a:r>
            <a:r>
              <a:rPr lang="en-US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Java 15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032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DE8CC-EE51-5BAC-8388-A4B7E703D9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EE58FF-C3C6-E91B-D5D6-43269AEEA32F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14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99914EB4-CC78-3207-05E6-C3C0A81EEDE0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A1E56A7-F0C3-03DB-338B-1262BDD5A07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43B11E48-2BD6-3867-7669-4F1A74E436D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5A73F183-6049-1A96-B4CE-3E5924E4CC7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23473FE4-F33C-4C19-BC5C-EADD251103AB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2D42781-A2F7-952D-65BD-D71BCC35567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8B7C199-FB21-1380-633C-B185A73D900C}"/>
              </a:ext>
            </a:extLst>
          </p:cNvPr>
          <p:cNvSpPr txBox="1"/>
          <p:nvPr/>
        </p:nvSpPr>
        <p:spPr>
          <a:xfrm>
            <a:off x="157317" y="1339138"/>
            <a:ext cx="11427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 Block </a:t>
            </a:r>
            <a:r>
              <a:rPr lang="ru-RU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включены в </a:t>
            </a:r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JDK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BC21F8E-B01D-39AA-043E-710E2AC9A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088" y="2190921"/>
            <a:ext cx="8752791" cy="377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012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ABC47-9CBD-FC52-5EF7-F35F5EE07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4497EE-1B98-CE46-7F92-8384C75AA020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15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CAC12C1-223B-DC2D-614F-D5C38D7D8F58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550339F-78E3-EAE0-9116-12FE88CE1E57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06B3CA0-5E45-3345-1A18-A464B01C949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6B1C9153-79C0-F2F1-C817-45113AC3F9CE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1A36F8CB-9B37-D906-1AE5-323961A4C58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C8EBA892-964E-B06C-7CB8-2C2271869CC2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70CE890-6F64-90E4-C7F2-AE3DD1762DC7}"/>
              </a:ext>
            </a:extLst>
          </p:cNvPr>
          <p:cNvSpPr txBox="1"/>
          <p:nvPr/>
        </p:nvSpPr>
        <p:spPr>
          <a:xfrm>
            <a:off x="157317" y="1339138"/>
            <a:ext cx="1142768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Instanse</a:t>
            </a:r>
            <a:r>
              <a:rPr lang="en-US" sz="2000" dirty="0" err="1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matching (second preview)</a:t>
            </a:r>
          </a:p>
          <a:p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 (second preview)</a:t>
            </a:r>
          </a:p>
          <a:p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Block (</a:t>
            </a:r>
            <a:r>
              <a:rPr lang="ru-RU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 в</a:t>
            </a:r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JDK)</a:t>
            </a:r>
          </a:p>
        </p:txBody>
      </p:sp>
    </p:spTree>
    <p:extLst>
      <p:ext uri="{BB962C8B-B14F-4D97-AF65-F5344CB8AC3E}">
        <p14:creationId xmlns:p14="http://schemas.microsoft.com/office/powerpoint/2010/main" val="527452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505E8-3F1A-DB7C-359B-C84B2E0185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29F779-64C6-98F5-059E-103F6FE80EA8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97626CC-45EA-22A5-A76C-F561153139FA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389414B3-CEF2-2F8D-FB67-E2C31A068AAC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D9D429E-1C40-ECEE-8572-47CD77693C0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5E89F457-2363-9991-8AEF-A9725EA18B1C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B844D20-D9DB-8227-DA72-EF3E1904E9A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783636E4-5B0C-7B2A-C223-B1FA7CF94F3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F84D800-5DEC-278F-7FB7-9D78BF6D1F80}"/>
              </a:ext>
            </a:extLst>
          </p:cNvPr>
          <p:cNvSpPr txBox="1"/>
          <p:nvPr/>
        </p:nvSpPr>
        <p:spPr>
          <a:xfrm>
            <a:off x="157317" y="1339138"/>
            <a:ext cx="1142768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Лямбда-выражения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Java 8 предоставляет гораздо более короткий синтаксис — лямбда-выражения, чтобы вам не приходилось тратить время на создание анонимных объектов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8532F8C-CF05-51F5-509E-CC2927717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17" y="2949163"/>
            <a:ext cx="5926746" cy="294381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80188B8-0E86-443E-6276-AA660ADD82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900" y="2724042"/>
            <a:ext cx="5838584" cy="354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599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F7011-2892-B429-2D68-991F19749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5093D2-5B11-BC3F-0804-C1BC5E6E51FE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16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043DCC2-E02F-50EC-90A6-0B10CA146714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57D0E50-2C7A-67E5-13E0-F95C38D09E3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534619D5-AACD-35A5-A48B-0630612DB60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1BC755B0-6DD9-9628-6499-3CCEAB6C9237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81A6E1AC-F3FF-B798-6514-BCD353FE3AB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4301786A-EB8C-9CD6-5577-C31C49F204C8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887109F-3059-AF13-2C75-C6FB9101977F}"/>
              </a:ext>
            </a:extLst>
          </p:cNvPr>
          <p:cNvSpPr txBox="1"/>
          <p:nvPr/>
        </p:nvSpPr>
        <p:spPr>
          <a:xfrm>
            <a:off x="3303815" y="2858390"/>
            <a:ext cx="70593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 March 2021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EE2236-3FA1-BFB9-2C34-7DAE142DE0DE}"/>
              </a:ext>
            </a:extLst>
          </p:cNvPr>
          <p:cNvSpPr txBox="1"/>
          <p:nvPr/>
        </p:nvSpPr>
        <p:spPr>
          <a:xfrm>
            <a:off x="5577172" y="3815329"/>
            <a:ext cx="55896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Что нового в </a:t>
            </a:r>
            <a:r>
              <a:rPr lang="en-US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Java 16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649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F2B4C9-8FC8-E8BD-B6E0-D121727D0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73DF67-F152-585D-8735-6822A4CD00BC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16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C8CD1B9-7B5D-6DDF-B183-29E6B3BFD1C6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52832068-A731-25B2-0E26-D7670D97754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F685A7CE-BBDD-184C-C21F-82560D50533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DA73AD8-0E59-7DE6-B0B9-68643E628D85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4D99224F-C108-03A9-91FE-8AAA1D0E4A9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AF1C7400-AF91-45E6-7827-5AFD9A72628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2435FD7-45BD-3863-3701-00B502265017}"/>
              </a:ext>
            </a:extLst>
          </p:cNvPr>
          <p:cNvSpPr txBox="1"/>
          <p:nvPr/>
        </p:nvSpPr>
        <p:spPr>
          <a:xfrm>
            <a:off x="157317" y="1339138"/>
            <a:ext cx="11427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 Block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421DBD4-F648-360C-CB56-ED3CED979C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35" y="2635771"/>
            <a:ext cx="9478298" cy="284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DE0F3-10B7-1B59-0701-63B724F40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9C3795-69ED-A0F7-E793-97424604CDE2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16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F597FF8-EDCA-5410-0EC3-32EE73E40499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0DA8AE4-041D-21CC-7F1D-08AF9AC27B8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EBC90BCE-9270-2372-7916-6A3FD5846E0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5A4EC45-2972-91A1-7B35-002D3288C829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D9699839-84C4-0E62-1674-1B37F5B1712D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2637958A-8323-1996-ACCF-387B88CE61F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F9AA867-1C5F-82F0-2114-5E439739FD21}"/>
              </a:ext>
            </a:extLst>
          </p:cNvPr>
          <p:cNvSpPr txBox="1"/>
          <p:nvPr/>
        </p:nvSpPr>
        <p:spPr>
          <a:xfrm>
            <a:off x="157317" y="1339138"/>
            <a:ext cx="1142768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 err="1">
                <a:solidFill>
                  <a:srgbClr val="333A4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Instanse</a:t>
            </a:r>
            <a:r>
              <a:rPr lang="en-US" sz="2000" dirty="0" err="1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matching (</a:t>
            </a:r>
            <a:r>
              <a:rPr lang="ru-RU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 в</a:t>
            </a:r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JDK)</a:t>
            </a:r>
          </a:p>
          <a:p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 (</a:t>
            </a:r>
            <a:r>
              <a:rPr lang="ru-RU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 в</a:t>
            </a:r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JDK)</a:t>
            </a:r>
          </a:p>
          <a:p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Sealed Classes (second preview)</a:t>
            </a:r>
          </a:p>
        </p:txBody>
      </p:sp>
    </p:spTree>
    <p:extLst>
      <p:ext uri="{BB962C8B-B14F-4D97-AF65-F5344CB8AC3E}">
        <p14:creationId xmlns:p14="http://schemas.microsoft.com/office/powerpoint/2010/main" val="17067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D094-0341-D356-C479-54725038C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9530AB-0EF9-F301-6777-F88DF3F142E1}"/>
              </a:ext>
            </a:extLst>
          </p:cNvPr>
          <p:cNvSpPr txBox="1"/>
          <p:nvPr/>
        </p:nvSpPr>
        <p:spPr>
          <a:xfrm>
            <a:off x="3303816" y="2335640"/>
            <a:ext cx="5348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17 LTS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FAF3CB8-6FBB-0B10-3043-407A796CECA3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A1AA4A3-EF20-3091-8076-65E43FE67BA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CA8FED40-4190-AC36-BD37-B368963655D6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A8ACBDF-7373-1F00-9197-97F8CB6D246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B66E3176-97DB-C462-E445-52B8C5B27498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4E8A997F-343E-D65C-6F54-D147BBE68231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F0BD8D5-117B-9984-BE73-0BBADC11E97B}"/>
              </a:ext>
            </a:extLst>
          </p:cNvPr>
          <p:cNvSpPr txBox="1"/>
          <p:nvPr/>
        </p:nvSpPr>
        <p:spPr>
          <a:xfrm>
            <a:off x="3303815" y="2858390"/>
            <a:ext cx="70593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 September 2021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DC23B5-2ACD-ECCD-8466-3401F36EC98D}"/>
              </a:ext>
            </a:extLst>
          </p:cNvPr>
          <p:cNvSpPr txBox="1"/>
          <p:nvPr/>
        </p:nvSpPr>
        <p:spPr>
          <a:xfrm>
            <a:off x="5577172" y="3815329"/>
            <a:ext cx="55896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Что нового в </a:t>
            </a:r>
            <a:r>
              <a:rPr lang="en-US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17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432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184865-9028-D37C-FC38-5558AEA03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1EDF5F-C412-7730-07A6-61F580F8D05A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17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2E9EC927-DD8F-E918-F380-20AFC970867F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DAB31E20-D889-59FA-6219-4B01555B9C6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7151C4F3-93D9-A33A-C4AD-69BAECFC873F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7B9A8D7B-17E6-761C-4E71-C90624A2887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A6F888E9-FBDF-8D49-2DBF-E9702BEF835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D08F8EB-8102-8A52-DB32-EC906CBD671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B35B996-4740-C4F6-C1DD-D18CFF866DB5}"/>
              </a:ext>
            </a:extLst>
          </p:cNvPr>
          <p:cNvSpPr txBox="1"/>
          <p:nvPr/>
        </p:nvSpPr>
        <p:spPr>
          <a:xfrm>
            <a:off x="157317" y="1339138"/>
            <a:ext cx="1142768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Sealed Classes (</a:t>
            </a:r>
            <a:r>
              <a:rPr lang="ru-RU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 в</a:t>
            </a:r>
            <a:r>
              <a:rPr lang="en-US" sz="2000" dirty="0">
                <a:solidFill>
                  <a:srgbClr val="333A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JDK)</a:t>
            </a:r>
          </a:p>
          <a:p>
            <a:endParaRPr lang="en-US" sz="2000" dirty="0">
              <a:solidFill>
                <a:srgbClr val="333A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2520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hlinkClick r:id="rId2"/>
            <a:extLst>
              <a:ext uri="{FF2B5EF4-FFF2-40B4-BE49-F238E27FC236}">
                <a16:creationId xmlns:a16="http://schemas.microsoft.com/office/drawing/2014/main" id="{20D084F0-AC79-1B2A-CD5B-2F741DE0E2A4}"/>
              </a:ext>
            </a:extLst>
          </p:cNvPr>
          <p:cNvSpPr txBox="1"/>
          <p:nvPr/>
        </p:nvSpPr>
        <p:spPr>
          <a:xfrm>
            <a:off x="147484" y="1339138"/>
            <a:ext cx="6096000" cy="4385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ru-RU" b="1" i="0" u="none" strike="noStrike" dirty="0">
                <a:solidFill>
                  <a:srgbClr val="091004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  <a:hlinkClick r:id="rId2"/>
              </a:rPr>
              <a:t>Новое в </a:t>
            </a:r>
            <a:r>
              <a:rPr lang="en-GB" b="1" i="0" u="none" strike="noStrike" dirty="0">
                <a:solidFill>
                  <a:srgbClr val="091004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  <a:hlinkClick r:id="rId2"/>
              </a:rPr>
              <a:t>Java 8</a:t>
            </a:r>
            <a:endParaRPr lang="en-GB" b="1" i="0" u="none" strike="noStrike" dirty="0">
              <a:solidFill>
                <a:srgbClr val="091004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algn="l">
              <a:spcAft>
                <a:spcPts val="600"/>
              </a:spcAft>
            </a:pPr>
            <a:r>
              <a:rPr lang="ru-RU" b="1" dirty="0">
                <a:solidFill>
                  <a:srgbClr val="091004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3"/>
              </a:rPr>
              <a:t>Новое в </a:t>
            </a:r>
            <a:r>
              <a:rPr lang="en-US" b="1" dirty="0">
                <a:solidFill>
                  <a:srgbClr val="091004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3"/>
              </a:rPr>
              <a:t>Java 9</a:t>
            </a:r>
            <a:endParaRPr lang="en-GB" b="1" i="0" u="none" strike="noStrike" dirty="0">
              <a:solidFill>
                <a:srgbClr val="091004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0563C1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4"/>
              </a:rPr>
              <a:t>Новое в </a:t>
            </a:r>
            <a:r>
              <a:rPr lang="en-US" dirty="0">
                <a:solidFill>
                  <a:srgbClr val="0563C1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4"/>
              </a:rPr>
              <a:t>Java 10</a:t>
            </a:r>
            <a:endParaRPr lang="en-US" dirty="0">
              <a:solidFill>
                <a:srgbClr val="0563C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  <a:hlinkClick r:id="rId5"/>
              </a:rPr>
              <a:t>Что нового в Java 11</a:t>
            </a:r>
            <a:endParaRPr lang="en-US" dirty="0">
              <a:solidFill>
                <a:srgbClr val="0563C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0563C1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6"/>
              </a:rPr>
              <a:t>90 новых фич (и API) в JDK 11</a:t>
            </a:r>
            <a:endParaRPr lang="en-US" dirty="0">
              <a:solidFill>
                <a:srgbClr val="0563C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solidFill>
                  <a:srgbClr val="0563C1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7"/>
              </a:rPr>
              <a:t>39 новых фич, которые будут доступны в Java 12</a:t>
            </a:r>
            <a:endParaRPr lang="ru-RU" dirty="0">
              <a:solidFill>
                <a:srgbClr val="0563C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 Black" panose="020B0A04020102020204" pitchFamily="34" charset="0"/>
                <a:cs typeface="Arial" panose="020B0604020202020204" pitchFamily="34" charset="0"/>
                <a:hlinkClick r:id="rId8"/>
              </a:rPr>
              <a:t>Что нового в Java 12</a:t>
            </a:r>
            <a:endParaRPr lang="en-US" dirty="0">
              <a:solidFill>
                <a:srgbClr val="0563C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0563C1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9"/>
              </a:rPr>
              <a:t>Всё о Java 13: погружение в мир обновлений</a:t>
            </a:r>
            <a:endParaRPr lang="en-US" dirty="0">
              <a:solidFill>
                <a:srgbClr val="0563C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0563C1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10"/>
              </a:rPr>
              <a:t>Что нового в </a:t>
            </a:r>
            <a:r>
              <a:rPr lang="en-US" dirty="0">
                <a:solidFill>
                  <a:srgbClr val="0563C1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10"/>
              </a:rPr>
              <a:t>Java 14</a:t>
            </a:r>
            <a:endParaRPr lang="en-US" dirty="0">
              <a:solidFill>
                <a:srgbClr val="0563C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0563C1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11"/>
              </a:rPr>
              <a:t>Что нового в </a:t>
            </a:r>
            <a:r>
              <a:rPr lang="en-US" dirty="0">
                <a:solidFill>
                  <a:srgbClr val="0563C1"/>
                </a:solidFill>
                <a:latin typeface="Arial Black" panose="020B0A04020102020204" pitchFamily="34" charset="0"/>
                <a:cs typeface="Arial" panose="020B0604020202020204" pitchFamily="34" charset="0"/>
                <a:hlinkClick r:id="rId11"/>
              </a:rPr>
              <a:t>Java 15</a:t>
            </a:r>
            <a:endParaRPr lang="en-US" dirty="0">
              <a:solidFill>
                <a:srgbClr val="0563C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Что нового в </a:t>
            </a:r>
            <a:r>
              <a:rPr lang="en-US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Java 16</a:t>
            </a:r>
            <a:endParaRPr lang="en-US" dirty="0">
              <a:solidFill>
                <a:srgbClr val="0563C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Что нового в </a:t>
            </a:r>
            <a:r>
              <a:rPr lang="en-US" dirty="0">
                <a:solidFill>
                  <a:srgbClr val="0563C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17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5E197D-CCA1-4E96-165A-0443BD07BBE1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Resources</a:t>
            </a:r>
            <a:endParaRPr lang="en-GB" dirty="0">
              <a:latin typeface="Arial Black" panose="020B0A040201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98110EDF-AFCF-7B05-8AC6-0D8240665438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7571C1F5-F5CE-85A9-A92E-EF9C3437F6E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9ED82F98-0558-C42F-4CE9-5962654E4F8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0ADBBA7-071A-BE35-BE5B-939645FC9E0F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6655FB92-CFD6-6C72-AE33-EF2036A3EDF0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18760F29-53ED-AAAF-D2D6-F9A648AD6F83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315526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B8932-219D-BDE8-525B-94E44FE48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4025A8-1AFD-EA11-B9AE-622C4F686DEA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295817B7-85DC-9BDD-30A2-B44EDE3C12B1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2F76BBB3-D247-DE32-0B0C-16DF5D1D1355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E661F82-EFD1-D867-CDB3-474EAD14565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8269A28-818A-7AFB-B62A-7030CD124A5A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DB2DF493-CCE6-C4FE-0C54-3B32AA08585F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D4CE6EC1-F688-04A8-1695-026F35D2938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43E1A77-340A-5DB3-DB4A-80492DF180D8}"/>
              </a:ext>
            </a:extLst>
          </p:cNvPr>
          <p:cNvSpPr txBox="1"/>
          <p:nvPr/>
        </p:nvSpPr>
        <p:spPr>
          <a:xfrm>
            <a:off x="157317" y="1339138"/>
            <a:ext cx="1114978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Функциональные интерфейсы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Как лямбда-выражения соответствуют системе типов языка Java? Каждой лямбде соответствует тип, представленный интерфейсом. Так называемый </a:t>
            </a:r>
            <a:r>
              <a:rPr lang="ru-RU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функциональный интерфейс должен содержать ровно один абстрактный метод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 Каждое лямбда-выражение этого типа будет сопоставлено объявленному методу. Также, </a:t>
            </a:r>
            <a:r>
              <a:rPr lang="ru-RU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поскольку методы по умолчанию не являются абстрактными, вы можете добавлять в функциональный интерфейс сколько угодно таких методов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Мы можем использовать какие угодно интерфейсы для лямбда-выражений, содержащие ровно один абстрактный метод. Для того, </a:t>
            </a:r>
            <a:r>
              <a:rPr lang="ru-RU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чтобы гарантировать, что ваш интерфейс отвечает этому требованию, используется аннотация @FunctionalInterface. Компилятор осведомлен об этой аннотации, и выдаст ошибку компиляции, если вы добавите второй абстрактный метод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 функциональный интерфейс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632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C7547-71F9-2216-5397-607620D602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264EE2-16BB-9009-2128-8F8ACF17C2E7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2BAE507-2817-BECA-BA72-B56E2650892B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B034ABE-AABC-AB9F-0CD8-095CF99CA723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2EBC37A-61D4-E5D3-8F61-5BAB93479CAA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191FF256-B648-AC7F-2591-8812AB32B1AE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F939C94C-6902-949E-583A-511F64A9884E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190147F3-F870-37E8-4413-F9FA97D0C6FE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107ADA5-2111-4EB9-6B6D-7692AD0C2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855" y="1457276"/>
            <a:ext cx="9357257" cy="464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50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55CFC-5C18-0B8C-4CE4-E45223F33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BF8022-0CBB-EE42-A4C6-5D27867EB855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EB9F0AD9-0A73-769E-14EA-9D2B945E9BE6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98DACB7F-EFF4-206A-32E2-AF9A82B63D5A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53EE8B3-DF13-9334-13C0-3DBC6090D46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9003AAC-7FA5-E3FB-D268-3AF765025CF3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3C6FF7D0-5404-D6EF-AE1F-9ABD577653D9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07B3ECB0-AB07-04A6-DA3F-77E66B232059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0A8C3CF-3B79-C32F-F0CF-3603C72A5AD2}"/>
              </a:ext>
            </a:extLst>
          </p:cNvPr>
          <p:cNvSpPr txBox="1"/>
          <p:nvPr/>
        </p:nvSpPr>
        <p:spPr>
          <a:xfrm>
            <a:off x="147483" y="1339138"/>
            <a:ext cx="1175938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Ссылки на методы и конструкторы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Java 8 позволяет вам передавать ссылки на методы или конструкторы. Для этого нужно использовать ключевое слово ::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C13F99E-7FA8-7201-137B-D887EB76EC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015" y="2526929"/>
            <a:ext cx="6615306" cy="3777056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DA6993D-8936-9857-6972-47FD961D0C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9" y="3190425"/>
            <a:ext cx="5526632" cy="199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398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159681-896C-1550-2D4A-8EA9053A2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9EBE93-6148-F437-5B0A-29B9C98FF11E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5F882DD-0014-A16A-9A32-FFAB0BFCD23B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72BBD7F4-10E8-463D-A975-2F04A15E5736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2CB136A-1C9C-25B7-D9BB-D6028889390C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575439B-E555-D729-680C-9088B6EC40E6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86E27E8B-F18D-2710-523C-A1E6FDABF7E1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0919CF32-BD96-C58E-06DC-6A054F582450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10D61EA-4E83-DC58-6934-5B2CFF5BB19E}"/>
              </a:ext>
            </a:extLst>
          </p:cNvPr>
          <p:cNvSpPr txBox="1"/>
          <p:nvPr/>
        </p:nvSpPr>
        <p:spPr>
          <a:xfrm>
            <a:off x="147483" y="1339138"/>
            <a:ext cx="532676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Мы создаем ссылку на конструктор с помощью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Person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::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new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 Компилятор автоматически выбирает подходящий конструктор, сигнатура которого совпадает с сигнатурой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PersonFactory.create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31ECD16-A73D-ABFA-91B5-349560F3C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098" y="1339138"/>
            <a:ext cx="6178378" cy="530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59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8FC997-E497-3579-45B2-BB288DC53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417C5-95C5-59EB-EAEA-D6E305950D2C}"/>
              </a:ext>
            </a:extLst>
          </p:cNvPr>
          <p:cNvSpPr txBox="1"/>
          <p:nvPr/>
        </p:nvSpPr>
        <p:spPr>
          <a:xfrm>
            <a:off x="147484" y="25778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  <a:cs typeface="Arial" panose="020B0604020202020204" pitchFamily="34" charset="0"/>
              </a:rPr>
              <a:t>JDK 1.8</a:t>
            </a:r>
            <a:endParaRPr lang="en-GB" sz="28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3D656E3-6FDF-FDA1-E424-E4EDE0F7C7A8}"/>
              </a:ext>
            </a:extLst>
          </p:cNvPr>
          <p:cNvGrpSpPr/>
          <p:nvPr/>
        </p:nvGrpSpPr>
        <p:grpSpPr>
          <a:xfrm>
            <a:off x="-54077" y="1339138"/>
            <a:ext cx="5737122" cy="5589640"/>
            <a:chOff x="-54077" y="1339138"/>
            <a:chExt cx="5737122" cy="558964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E9AFC6F7-0146-DB62-69ED-456946D0C8D4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AA834654-356F-C2E7-A237-83FC03B1A74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51928B4-0AF4-DD66-53A0-C4C1A69F31CA}"/>
              </a:ext>
            </a:extLst>
          </p:cNvPr>
          <p:cNvGrpSpPr/>
          <p:nvPr/>
        </p:nvGrpSpPr>
        <p:grpSpPr>
          <a:xfrm rot="10800000">
            <a:off x="6516684" y="-70778"/>
            <a:ext cx="5737122" cy="5589640"/>
            <a:chOff x="-54077" y="1339138"/>
            <a:chExt cx="5737122" cy="558964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CF6CA99-760D-FA94-E694-3DB3F2FB0178}"/>
                </a:ext>
              </a:extLst>
            </p:cNvPr>
            <p:cNvSpPr/>
            <p:nvPr/>
          </p:nvSpPr>
          <p:spPr>
            <a:xfrm>
              <a:off x="-54077" y="1339138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469965E-EFAF-328D-D593-7F6ED6B30514}"/>
                </a:ext>
              </a:extLst>
            </p:cNvPr>
            <p:cNvSpPr/>
            <p:nvPr/>
          </p:nvSpPr>
          <p:spPr>
            <a:xfrm rot="5400000">
              <a:off x="2814484" y="4060216"/>
              <a:ext cx="147484" cy="5589639"/>
            </a:xfrm>
            <a:prstGeom prst="rect">
              <a:avLst/>
            </a:prstGeom>
            <a:solidFill>
              <a:srgbClr val="3847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E07BB76-7CD3-A280-88DF-22279DB19BA2}"/>
              </a:ext>
            </a:extLst>
          </p:cNvPr>
          <p:cNvSpPr txBox="1"/>
          <p:nvPr/>
        </p:nvSpPr>
        <p:spPr>
          <a:xfrm>
            <a:off x="147483" y="1339138"/>
            <a:ext cx="1174954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Области действия лямбд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Доступ к переменным внешней области действия из лямбда-выражения очень схож к доступу из анонимных объектов. Вы можете ссылаться на переменные, объявленные как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final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на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экземплярные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поля класса и статические переменные.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B5BDB8C-3611-34DA-E71C-462A2AC0B3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699" y="3079005"/>
            <a:ext cx="8451973" cy="338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881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2124</TotalTime>
  <Words>1202</Words>
  <Application>Microsoft Office PowerPoint</Application>
  <PresentationFormat>Широкоэкранный</PresentationFormat>
  <Paragraphs>202</Paragraphs>
  <Slides>45</Slides>
  <Notes>43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45</vt:i4>
      </vt:variant>
    </vt:vector>
  </HeadingPairs>
  <TitlesOfParts>
    <vt:vector size="50" baseType="lpstr">
      <vt:lpstr>Arial</vt:lpstr>
      <vt:lpstr>Arial Black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 Lobanov</dc:creator>
  <cp:lastModifiedBy>Anton Lobanov</cp:lastModifiedBy>
  <cp:revision>25</cp:revision>
  <dcterms:created xsi:type="dcterms:W3CDTF">2025-05-21T14:02:19Z</dcterms:created>
  <dcterms:modified xsi:type="dcterms:W3CDTF">2025-06-01T07:22:37Z</dcterms:modified>
</cp:coreProperties>
</file>

<file path=docProps/thumbnail.jpeg>
</file>